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08" r:id="rId2"/>
  </p:sldMasterIdLst>
  <p:sldIdLst>
    <p:sldId id="256" r:id="rId3"/>
    <p:sldId id="258" r:id="rId4"/>
    <p:sldId id="259" r:id="rId5"/>
    <p:sldId id="264" r:id="rId6"/>
    <p:sldId id="263" r:id="rId7"/>
    <p:sldId id="262" r:id="rId8"/>
    <p:sldId id="265" r:id="rId9"/>
    <p:sldId id="267" r:id="rId10"/>
    <p:sldId id="270" r:id="rId11"/>
    <p:sldId id="271" r:id="rId12"/>
    <p:sldId id="269" r:id="rId13"/>
    <p:sldId id="268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9FF"/>
    <a:srgbClr val="E2EC86"/>
    <a:srgbClr val="F79443"/>
    <a:srgbClr val="AC0000"/>
    <a:srgbClr val="FD783D"/>
    <a:srgbClr val="B073C3"/>
    <a:srgbClr val="6666FF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3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image" Target="../media/image4.jpeg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4BACC6">
            <a:lumMod val="20000"/>
            <a:lumOff val="80000"/>
          </a:srgbClr>
        </a:solidFill>
      </c:spPr>
    </c:floor>
    <c:sideWall>
      <c:spPr>
        <a:solidFill>
          <a:srgbClr val="4BACC6">
            <a:lumMod val="20000"/>
            <a:lumOff val="80000"/>
          </a:srgbClr>
        </a:solidFill>
      </c:spPr>
    </c:sideWall>
    <c:backWall>
      <c:spPr>
        <a:solidFill>
          <a:srgbClr val="4BACC6">
            <a:lumMod val="20000"/>
            <a:lumOff val="80000"/>
          </a:srgbClr>
        </a:solidFill>
      </c:spPr>
    </c:backWall>
    <c:plotArea>
      <c:layout>
        <c:manualLayout>
          <c:layoutTarget val="inner"/>
          <c:xMode val="edge"/>
          <c:yMode val="edge"/>
          <c:x val="5.5593145228843933E-2"/>
          <c:y val="2.4819109105192281E-2"/>
          <c:w val="0.79565669939851036"/>
          <c:h val="0.73951359108580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Инспекторов, всего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4.0733034657559342E-3"/>
                  <c:y val="-1.3171367180837407E-2"/>
                </c:manualLayout>
              </c:layout>
              <c:showVal val="1"/>
            </c:dLbl>
            <c:dLbl>
              <c:idx val="1"/>
              <c:layout>
                <c:manualLayout>
                  <c:x val="4.1180507892930734E-3"/>
                  <c:y val="-8.9417933259370048E-3"/>
                </c:manualLayout>
              </c:layout>
              <c:showVal val="1"/>
            </c:dLbl>
            <c:dLbl>
              <c:idx val="3"/>
              <c:layout>
                <c:manualLayout>
                  <c:x val="2.7453671928620903E-3"/>
                  <c:y val="-4.4708966629685258E-3"/>
                </c:manualLayout>
              </c:layout>
              <c:showVal val="1"/>
            </c:dLbl>
            <c:dLbl>
              <c:idx val="4"/>
              <c:layout>
                <c:manualLayout>
                  <c:x val="4.0733034657559342E-3"/>
                  <c:y val="-1.2708435754711232E-2"/>
                </c:manualLayout>
              </c:layout>
              <c:showVal val="1"/>
            </c:dLbl>
            <c:dLbl>
              <c:idx val="5"/>
              <c:layout>
                <c:manualLayout>
                  <c:x val="1.3577678219186431E-3"/>
                  <c:y val="-1.0181675061919445E-2"/>
                </c:manualLayout>
              </c:layout>
              <c:showVal val="1"/>
            </c:dLbl>
            <c:dLbl>
              <c:idx val="6"/>
              <c:layout>
                <c:manualLayout>
                  <c:x val="1.35782076765867E-3"/>
                  <c:y val="-2.1823609758145051E-2"/>
                </c:manualLayout>
              </c:layout>
              <c:showVal val="1"/>
            </c:dLbl>
            <c:dLbl>
              <c:idx val="7"/>
              <c:layout>
                <c:manualLayout>
                  <c:x val="2.7453671928621384E-3"/>
                  <c:y val="-1.7397948703325561E-2"/>
                </c:manualLayout>
              </c:layout>
              <c:showVal val="1"/>
            </c:dLbl>
            <c:dLbl>
              <c:idx val="8"/>
              <c:layout>
                <c:manualLayout>
                  <c:x val="2.7006243458045126E-3"/>
                  <c:y val="-9.5000792686149964E-3"/>
                </c:manualLayout>
              </c:layout>
              <c:showVal val="1"/>
            </c:dLbl>
            <c:dLbl>
              <c:idx val="9"/>
              <c:layout>
                <c:manualLayout>
                  <c:x val="5.4907343857241832E-3"/>
                  <c:y val="-8.4561553773886151E-3"/>
                </c:manualLayout>
              </c:layout>
              <c:showVal val="1"/>
            </c:dLbl>
            <c:dLbl>
              <c:idx val="10"/>
              <c:layout>
                <c:manualLayout>
                  <c:x val="6.8634179821551134E-3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4.0733197556009132E-3"/>
                  <c:y val="-3.31674958540630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 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</c:v>
                </c:pt>
                <c:pt idx="1">
                  <c:v>2</c:v>
                </c:pt>
                <c:pt idx="2">
                  <c:v>5</c:v>
                </c:pt>
                <c:pt idx="3">
                  <c:v>14</c:v>
                </c:pt>
                <c:pt idx="4">
                  <c:v>6</c:v>
                </c:pt>
                <c:pt idx="5">
                  <c:v>21</c:v>
                </c:pt>
                <c:pt idx="6">
                  <c:v>20</c:v>
                </c:pt>
                <c:pt idx="7">
                  <c:v>7</c:v>
                </c:pt>
                <c:pt idx="8">
                  <c:v>10</c:v>
                </c:pt>
                <c:pt idx="9">
                  <c:v>4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том числе в аппарате членской организации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>
                <c:manualLayout>
                  <c:x val="4.0080160320641713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016032064128384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9.3520374081498183E-3"/>
                  <c:y val="4.4742729306488094E-3"/>
                </c:manualLayout>
              </c:layout>
              <c:showVal val="1"/>
            </c:dLbl>
            <c:dLbl>
              <c:idx val="4"/>
              <c:layout>
                <c:manualLayout>
                  <c:x val="1.3445284046035358E-2"/>
                  <c:y val="4.7407075599354221E-3"/>
                </c:manualLayout>
              </c:layout>
              <c:showVal val="1"/>
            </c:dLbl>
            <c:dLbl>
              <c:idx val="5"/>
              <c:layout>
                <c:manualLayout>
                  <c:x val="8.0160320641283842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4.008016032064171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4.0080160320641713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8.0160320641283842E-3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5.3440213760855915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4.0080160320641713E-3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8.0160320641283842E-3"/>
                  <c:y val="2.23713646532441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 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hape val="box"/>
        <c:axId val="120908416"/>
        <c:axId val="84111744"/>
        <c:axId val="0"/>
      </c:bar3DChart>
      <c:catAx>
        <c:axId val="120908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4111744"/>
        <c:crosses val="autoZero"/>
        <c:auto val="1"/>
        <c:lblAlgn val="ctr"/>
        <c:lblOffset val="100"/>
      </c:catAx>
      <c:valAx>
        <c:axId val="84111744"/>
        <c:scaling>
          <c:orientation val="minMax"/>
        </c:scaling>
        <c:axPos val="l"/>
        <c:majorGridlines/>
        <c:numFmt formatCode="General" sourceLinked="1"/>
        <c:tickLblPos val="nextTo"/>
        <c:crossAx val="1209084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u="none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u="none" baseline="0"/>
            </a:pPr>
            <a:endParaRPr lang="ru-RU"/>
          </a:p>
        </c:txPr>
      </c:legendEntry>
      <c:layout>
        <c:manualLayout>
          <c:xMode val="edge"/>
          <c:yMode val="edge"/>
          <c:x val="0.84733077891687703"/>
          <c:y val="0.22004271906696629"/>
          <c:w val="0.12459925689467242"/>
          <c:h val="0.52937738689081248"/>
        </c:manualLayout>
      </c:layout>
      <c:txPr>
        <a:bodyPr/>
        <a:lstStyle/>
        <a:p>
          <a:pPr>
            <a:defRPr sz="1200" u="none" baseline="0"/>
          </a:pPr>
          <a:endParaRPr lang="ru-RU"/>
        </a:p>
      </c:txPr>
    </c:legend>
    <c:plotVisOnly val="1"/>
  </c:chart>
  <c:spPr>
    <a:effectLst/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rAngAx val="1"/>
    </c:view3D>
    <c:backWall>
      <c:spPr>
        <a:noFill/>
      </c:spPr>
    </c:backWall>
    <c:plotArea>
      <c:layout>
        <c:manualLayout>
          <c:layoutTarget val="inner"/>
          <c:xMode val="edge"/>
          <c:yMode val="edge"/>
          <c:x val="5.5642921395388983E-2"/>
          <c:y val="2.4819109105192277E-2"/>
          <c:w val="0.79813488102719554"/>
          <c:h val="0.750690832743240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эфффективность от всех форм правозащитной работы, млн. руб.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6.9081653056924236E-3"/>
                  <c:y val="-6.4650221863848242E-3"/>
                </c:manualLayout>
              </c:layout>
              <c:showVal val="1"/>
            </c:dLbl>
            <c:dLbl>
              <c:idx val="4"/>
              <c:layout>
                <c:manualLayout>
                  <c:x val="-4.1627981128302734E-3"/>
                  <c:y val="-6.0022667798120934E-3"/>
                </c:manualLayout>
              </c:layout>
              <c:showVal val="1"/>
            </c:dLbl>
            <c:dLbl>
              <c:idx val="5"/>
              <c:layout>
                <c:manualLayout>
                  <c:x val="-1.3875993709434227E-3"/>
                  <c:y val="-3.4753300674665883E-3"/>
                </c:manualLayout>
              </c:layout>
              <c:showVal val="1"/>
            </c:dLbl>
            <c:dLbl>
              <c:idx val="6"/>
              <c:layout>
                <c:manualLayout>
                  <c:x val="1.357659736596086E-3"/>
                  <c:y val="-3.5239114642767891E-3"/>
                </c:manualLayout>
              </c:layout>
              <c:showVal val="1"/>
            </c:dLbl>
            <c:dLbl>
              <c:idx val="7"/>
              <c:layout>
                <c:manualLayout>
                  <c:x val="-4.1180507892930734E-3"/>
                  <c:y val="2.721086280032719E-3"/>
                </c:manualLayout>
              </c:layout>
              <c:showVal val="1"/>
            </c:dLbl>
            <c:dLbl>
              <c:idx val="8"/>
              <c:layout>
                <c:manualLayout>
                  <c:x val="-5.5354817092612913E-3"/>
                  <c:y val="-5.0308148631615186E-3"/>
                </c:manualLayout>
              </c:layout>
              <c:showVal val="1"/>
            </c:dLbl>
            <c:dLbl>
              <c:idx val="9"/>
              <c:layout>
                <c:manualLayout>
                  <c:x val="4.1180507892930734E-3"/>
                  <c:y val="-2.4104293697778289E-2"/>
                </c:manualLayout>
              </c:layout>
              <c:showVal val="1"/>
            </c:dLbl>
            <c:dLbl>
              <c:idx val="11"/>
              <c:layout>
                <c:manualLayout>
                  <c:x val="-2.7901145163992868E-3"/>
                  <c:y val="-1.871263874961368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69.64</c:v>
                </c:pt>
                <c:pt idx="1">
                  <c:v>9.76</c:v>
                </c:pt>
                <c:pt idx="2">
                  <c:v>8.49</c:v>
                </c:pt>
                <c:pt idx="3">
                  <c:v>52.2</c:v>
                </c:pt>
                <c:pt idx="4">
                  <c:v>83.59</c:v>
                </c:pt>
                <c:pt idx="5">
                  <c:v>1250.75</c:v>
                </c:pt>
                <c:pt idx="6">
                  <c:v>516</c:v>
                </c:pt>
                <c:pt idx="7">
                  <c:v>97.2</c:v>
                </c:pt>
                <c:pt idx="8">
                  <c:v>13.5</c:v>
                </c:pt>
                <c:pt idx="9">
                  <c:v>87</c:v>
                </c:pt>
                <c:pt idx="10">
                  <c:v>4.25</c:v>
                </c:pt>
                <c:pt idx="11">
                  <c:v>11.07</c:v>
                </c:pt>
              </c:numCache>
            </c:numRef>
          </c:val>
        </c:ser>
        <c:shape val="box"/>
        <c:axId val="133295104"/>
        <c:axId val="133497600"/>
        <c:axId val="0"/>
      </c:bar3DChart>
      <c:catAx>
        <c:axId val="133295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33497600"/>
        <c:crosses val="autoZero"/>
        <c:auto val="1"/>
        <c:lblAlgn val="ctr"/>
        <c:lblOffset val="100"/>
      </c:catAx>
      <c:valAx>
        <c:axId val="133497600"/>
        <c:scaling>
          <c:orientation val="minMax"/>
        </c:scaling>
        <c:axPos val="l"/>
        <c:majorGridlines/>
        <c:numFmt formatCode="General" sourceLinked="1"/>
        <c:tickLblPos val="nextTo"/>
        <c:crossAx val="13329510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2485985246176904E-2"/>
          <c:y val="2.870389502259129E-2"/>
          <c:w val="0.8096808982437107"/>
          <c:h val="0.71166796782359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2.7155465037338772E-3"/>
                  <c:y val="-3.316749585406302E-2"/>
                </c:manualLayout>
              </c:layout>
              <c:showVal val="1"/>
            </c:dLbl>
            <c:dLbl>
              <c:idx val="1"/>
              <c:layout>
                <c:manualLayout>
                  <c:x val="-1.3577732518669401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7155465037338772E-3"/>
                  <c:y val="-8.8446655610834712E-3"/>
                </c:manualLayout>
              </c:layout>
              <c:showVal val="1"/>
            </c:dLbl>
            <c:dLbl>
              <c:idx val="5"/>
              <c:layout>
                <c:manualLayout>
                  <c:x val="1.357773251866988E-3"/>
                  <c:y val="-4.4223327805417122E-3"/>
                </c:manualLayout>
              </c:layout>
              <c:showVal val="1"/>
            </c:dLbl>
            <c:dLbl>
              <c:idx val="6"/>
              <c:layout>
                <c:manualLayout>
                  <c:x val="1.3577732518669401E-3"/>
                  <c:y val="-1.5478164731896079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4.4223327805417816E-3"/>
                </c:manualLayout>
              </c:layout>
              <c:showVal val="1"/>
            </c:dLbl>
            <c:dLbl>
              <c:idx val="8"/>
              <c:layout>
                <c:manualLayout>
                  <c:x val="1.3577732518669401E-3"/>
                  <c:y val="-1.7689331122166942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1.3577732518669401E-3"/>
                  <c:y val="2.211166390270867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 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16</c:v>
                </c:pt>
                <c:pt idx="1">
                  <c:v>2</c:v>
                </c:pt>
                <c:pt idx="2">
                  <c:v>7</c:v>
                </c:pt>
                <c:pt idx="3">
                  <c:v>18</c:v>
                </c:pt>
                <c:pt idx="4">
                  <c:v>15</c:v>
                </c:pt>
                <c:pt idx="5">
                  <c:v>26</c:v>
                </c:pt>
                <c:pt idx="6">
                  <c:v>21</c:v>
                </c:pt>
                <c:pt idx="7">
                  <c:v>18</c:v>
                </c:pt>
                <c:pt idx="8">
                  <c:v>35</c:v>
                </c:pt>
                <c:pt idx="9">
                  <c:v>12</c:v>
                </c:pt>
                <c:pt idx="10">
                  <c:v>12</c:v>
                </c:pt>
                <c:pt idx="11">
                  <c:v>4</c:v>
                </c:pt>
              </c:numCache>
            </c:numRef>
          </c:val>
        </c:ser>
        <c:gapWidth val="100"/>
        <c:shape val="box"/>
        <c:axId val="122984704"/>
        <c:axId val="123015168"/>
        <c:axId val="0"/>
      </c:bar3DChart>
      <c:catAx>
        <c:axId val="122984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3015168"/>
        <c:crosses val="autoZero"/>
        <c:auto val="1"/>
        <c:lblAlgn val="ctr"/>
        <c:lblOffset val="100"/>
      </c:catAx>
      <c:valAx>
        <c:axId val="123015168"/>
        <c:scaling>
          <c:orientation val="minMax"/>
        </c:scaling>
        <c:axPos val="l"/>
        <c:majorGridlines/>
        <c:numFmt formatCode="General" sourceLinked="1"/>
        <c:tickLblPos val="nextTo"/>
        <c:crossAx val="122984704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autoTitleDeleted val="1"/>
    <c:view3D>
      <c:rAngAx val="1"/>
    </c:view3D>
    <c:sideWall>
      <c:spPr>
        <a:blipFill dpi="0" rotWithShape="1">
          <a:blip xmlns:r="http://schemas.openxmlformats.org/officeDocument/2006/relationships" r:embed="rId1">
            <a:alphaModFix amt="52000"/>
          </a:blip>
          <a:srcRect/>
          <a:tile tx="0" ty="0" sx="100000" sy="100000" flip="none" algn="tl"/>
        </a:blipFill>
      </c:spPr>
    </c:sideWall>
    <c:backWall>
      <c:spPr>
        <a:blipFill dpi="0" rotWithShape="1">
          <a:blip xmlns:r="http://schemas.openxmlformats.org/officeDocument/2006/relationships" r:embed="rId1">
            <a:alphaModFix amt="52000"/>
          </a:blip>
          <a:srcRect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5.758771491284484E-2"/>
          <c:y val="2.8196768256248568E-2"/>
          <c:w val="0.78875894527846435"/>
          <c:h val="0.716762081043959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Численность, человек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2.7155465037338772E-3"/>
                  <c:y val="-3.316749585406302E-2"/>
                </c:manualLayout>
              </c:layout>
              <c:showVal val="1"/>
            </c:dLbl>
            <c:dLbl>
              <c:idx val="1"/>
              <c:layout>
                <c:manualLayout>
                  <c:x val="-1.3577732518669401E-3"/>
                  <c:y val="0"/>
                </c:manualLayout>
              </c:layout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>
                <c:manualLayout>
                  <c:x val="2.7155465037338772E-3"/>
                  <c:y val="-8.8446655610834712E-3"/>
                </c:manualLayout>
              </c:layout>
              <c:showVal val="1"/>
            </c:dLbl>
            <c:dLbl>
              <c:idx val="5"/>
              <c:layout>
                <c:manualLayout>
                  <c:x val="1.357773251866988E-3"/>
                  <c:y val="-4.4223327805417096E-3"/>
                </c:manualLayout>
              </c:layout>
              <c:showVal val="1"/>
            </c:dLbl>
            <c:dLbl>
              <c:idx val="6"/>
              <c:layout>
                <c:manualLayout>
                  <c:x val="1.3577732518669401E-3"/>
                  <c:y val="-1.5478164731896079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4.4223327805417781E-3"/>
                </c:manualLayout>
              </c:layout>
              <c:showVal val="1"/>
            </c:dLbl>
            <c:dLbl>
              <c:idx val="8"/>
              <c:layout>
                <c:manualLayout>
                  <c:x val="1.3577732518669401E-3"/>
                  <c:y val="-1.7689331122166942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0"/>
              <c:layout/>
              <c:showVal val="1"/>
            </c:dLbl>
            <c:dLbl>
              <c:idx val="11"/>
              <c:layout>
                <c:manualLayout>
                  <c:x val="1.3577732518669401E-3"/>
                  <c:y val="2.2111663902708678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 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320</c:v>
                </c:pt>
                <c:pt idx="1">
                  <c:v>12</c:v>
                </c:pt>
                <c:pt idx="2">
                  <c:v>83</c:v>
                </c:pt>
                <c:pt idx="3">
                  <c:v>87</c:v>
                </c:pt>
                <c:pt idx="4">
                  <c:v>113</c:v>
                </c:pt>
                <c:pt idx="5">
                  <c:v>160</c:v>
                </c:pt>
                <c:pt idx="6">
                  <c:v>119</c:v>
                </c:pt>
                <c:pt idx="7">
                  <c:v>72</c:v>
                </c:pt>
                <c:pt idx="8">
                  <c:v>246</c:v>
                </c:pt>
                <c:pt idx="9">
                  <c:v>64</c:v>
                </c:pt>
                <c:pt idx="10">
                  <c:v>24</c:v>
                </c:pt>
                <c:pt idx="11">
                  <c:v>0</c:v>
                </c:pt>
              </c:numCache>
            </c:numRef>
          </c:val>
        </c:ser>
        <c:shape val="box"/>
        <c:axId val="115179520"/>
        <c:axId val="115181056"/>
        <c:axId val="0"/>
      </c:bar3DChart>
      <c:catAx>
        <c:axId val="115179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181056"/>
        <c:crosses val="autoZero"/>
        <c:auto val="1"/>
        <c:lblAlgn val="ctr"/>
        <c:lblOffset val="100"/>
      </c:catAx>
      <c:valAx>
        <c:axId val="115181056"/>
        <c:scaling>
          <c:orientation val="minMax"/>
        </c:scaling>
        <c:axPos val="l"/>
        <c:majorGridlines/>
        <c:numFmt formatCode="General" sourceLinked="1"/>
        <c:tickLblPos val="nextTo"/>
        <c:crossAx val="115179520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4BACC6">
            <a:lumMod val="20000"/>
            <a:lumOff val="80000"/>
          </a:srgbClr>
        </a:solidFill>
      </c:spPr>
    </c:floor>
    <c:sideWall>
      <c:spPr>
        <a:solidFill>
          <a:schemeClr val="accent2">
            <a:lumMod val="20000"/>
            <a:lumOff val="80000"/>
          </a:schemeClr>
        </a:solidFill>
      </c:spPr>
    </c:sideWall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5.5670318149146927E-2"/>
          <c:y val="2.4819109105192277E-2"/>
          <c:w val="0.75159182658791313"/>
          <c:h val="0.750690832743236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проверок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layout>
                <c:manualLayout>
                  <c:x val="8.1913542550490267E-3"/>
                  <c:y val="-1.0936094868906799E-2"/>
                </c:manualLayout>
              </c:layout>
              <c:showVal val="1"/>
            </c:dLbl>
            <c:dLbl>
              <c:idx val="4"/>
              <c:layout>
                <c:manualLayout>
                  <c:x val="2.7006198693248452E-3"/>
                  <c:y val="-1.0472987423226858E-2"/>
                </c:manualLayout>
              </c:layout>
              <c:showVal val="1"/>
            </c:dLbl>
            <c:dLbl>
              <c:idx val="5"/>
              <c:layout>
                <c:manualLayout>
                  <c:x val="1.3577678219186392E-3"/>
                  <c:y val="-9.5684229369673735E-4"/>
                </c:manualLayout>
              </c:layout>
              <c:showVal val="1"/>
            </c:dLbl>
            <c:dLbl>
              <c:idx val="6"/>
              <c:layout>
                <c:manualLayout>
                  <c:x val="1.3577678219186392E-3"/>
                  <c:y val="-1.2884631327924961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6.2207070459043834E-3"/>
                </c:manualLayout>
              </c:layout>
              <c:showVal val="1"/>
            </c:dLbl>
            <c:dLbl>
              <c:idx val="8"/>
              <c:layout>
                <c:manualLayout>
                  <c:x val="2.7006198693248452E-3"/>
                  <c:y val="-7.2662631946458812E-3"/>
                </c:manualLayout>
              </c:layout>
              <c:showVal val="1"/>
            </c:dLbl>
            <c:dLbl>
              <c:idx val="9"/>
              <c:layout>
                <c:manualLayout>
                  <c:x val="4.1180743003712125E-3"/>
                  <c:y val="-1.7838009019173109E-2"/>
                </c:manualLayout>
              </c:layout>
              <c:showVal val="1"/>
            </c:dLbl>
            <c:dLbl>
              <c:idx val="10"/>
              <c:layout>
                <c:manualLayout>
                  <c:x val="-2.8906753414240398E-3"/>
                  <c:y val="-3.0014219941149601E-2"/>
                </c:manualLayout>
              </c:layout>
              <c:showVal val="1"/>
            </c:dLbl>
            <c:dLbl>
              <c:idx val="11"/>
              <c:layout>
                <c:manualLayout>
                  <c:x val="4.0733034657559133E-3"/>
                  <c:y val="-1.751940219535107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895</c:v>
                </c:pt>
                <c:pt idx="1">
                  <c:v>26</c:v>
                </c:pt>
                <c:pt idx="2">
                  <c:v>193</c:v>
                </c:pt>
                <c:pt idx="3">
                  <c:v>995</c:v>
                </c:pt>
                <c:pt idx="4">
                  <c:v>279</c:v>
                </c:pt>
                <c:pt idx="5">
                  <c:v>1061</c:v>
                </c:pt>
                <c:pt idx="6">
                  <c:v>1392</c:v>
                </c:pt>
                <c:pt idx="7">
                  <c:v>582</c:v>
                </c:pt>
                <c:pt idx="8">
                  <c:v>830</c:v>
                </c:pt>
                <c:pt idx="9">
                  <c:v>123</c:v>
                </c:pt>
                <c:pt idx="10">
                  <c:v>76</c:v>
                </c:pt>
                <c:pt idx="11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совместно с органами прокуратуры</c:v>
                </c:pt>
              </c:strCache>
            </c:strRef>
          </c:tx>
          <c:dLbls>
            <c:dLbl>
              <c:idx val="0"/>
              <c:layout>
                <c:manualLayout>
                  <c:x val="1.4453376707120189E-2"/>
                  <c:y val="-2.7705433791830391E-2"/>
                </c:manualLayout>
              </c:layout>
              <c:showVal val="1"/>
            </c:dLbl>
            <c:dLbl>
              <c:idx val="2"/>
              <c:layout>
                <c:manualLayout>
                  <c:x val="1.1562701365696169E-2"/>
                  <c:y val="-5.3102081434341676E-2"/>
                </c:manualLayout>
              </c:layout>
              <c:showVal val="1"/>
            </c:dLbl>
            <c:dLbl>
              <c:idx val="3"/>
              <c:layout>
                <c:manualLayout>
                  <c:x val="1.3008039036408185E-2"/>
                  <c:y val="-3.0014219941149521E-2"/>
                </c:manualLayout>
              </c:layout>
              <c:showVal val="1"/>
            </c:dLbl>
            <c:dLbl>
              <c:idx val="4"/>
              <c:layout>
                <c:manualLayout>
                  <c:x val="1.4453376707120189E-2"/>
                  <c:y val="-5.5410867583660782E-2"/>
                </c:manualLayout>
              </c:layout>
              <c:showVal val="1"/>
            </c:dLbl>
            <c:dLbl>
              <c:idx val="5"/>
              <c:layout>
                <c:manualLayout>
                  <c:x val="1.4453376707120189E-2"/>
                  <c:y val="-1.8470289194553603E-2"/>
                </c:manualLayout>
              </c:layout>
              <c:showVal val="1"/>
            </c:dLbl>
            <c:dLbl>
              <c:idx val="6"/>
              <c:layout>
                <c:manualLayout>
                  <c:x val="1.1562701365696169E-2"/>
                  <c:y val="-5.7719835527164962E-2"/>
                </c:manualLayout>
              </c:layout>
              <c:showVal val="1"/>
            </c:dLbl>
            <c:dLbl>
              <c:idx val="7"/>
              <c:layout>
                <c:manualLayout>
                  <c:x val="8.6720260242721166E-3"/>
                  <c:y val="-1.81794184985764E-7"/>
                </c:manualLayout>
              </c:layout>
              <c:showVal val="1"/>
            </c:dLbl>
            <c:dLbl>
              <c:idx val="8"/>
              <c:layout>
                <c:manualLayout>
                  <c:x val="5.7813506828480856E-3"/>
                  <c:y val="-3.6940578389107206E-2"/>
                </c:manualLayout>
              </c:layout>
              <c:showVal val="1"/>
            </c:dLbl>
            <c:dLbl>
              <c:idx val="9"/>
              <c:layout>
                <c:manualLayout>
                  <c:x val="7.2266883535600998E-3"/>
                  <c:y val="-4.1558150687745453E-2"/>
                </c:manualLayout>
              </c:layout>
              <c:showVal val="1"/>
            </c:dLbl>
            <c:dLbl>
              <c:idx val="10"/>
              <c:layout>
                <c:manualLayout>
                  <c:x val="4.3360130121360583E-3"/>
                  <c:y val="-4.155815068774552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29</c:v>
                </c:pt>
                <c:pt idx="1">
                  <c:v>4</c:v>
                </c:pt>
                <c:pt idx="2">
                  <c:v>7</c:v>
                </c:pt>
                <c:pt idx="3">
                  <c:v>49</c:v>
                </c:pt>
                <c:pt idx="4">
                  <c:v>2</c:v>
                </c:pt>
                <c:pt idx="5">
                  <c:v>46</c:v>
                </c:pt>
                <c:pt idx="6">
                  <c:v>24</c:v>
                </c:pt>
                <c:pt idx="7">
                  <c:v>61</c:v>
                </c:pt>
                <c:pt idx="8">
                  <c:v>10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совместно с федеральной инспекцией труда</c:v>
                </c:pt>
              </c:strCache>
            </c:strRef>
          </c:tx>
          <c:dLbls>
            <c:dLbl>
              <c:idx val="0"/>
              <c:layout>
                <c:manualLayout>
                  <c:x val="7.9760717846461496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7.2266883535601319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7.9760717846461496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9.6087851750171586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7344052048544226E-2"/>
                  <c:y val="2.3087861493192841E-3"/>
                </c:manualLayout>
              </c:layout>
              <c:showVal val="1"/>
            </c:dLbl>
            <c:dLbl>
              <c:idx val="6"/>
              <c:layout>
                <c:manualLayout>
                  <c:x val="5.7813506828481402E-3"/>
                  <c:y val="-9.2351445972768068E-3"/>
                </c:manualLayout>
              </c:layout>
              <c:showVal val="1"/>
            </c:dLbl>
            <c:dLbl>
              <c:idx val="8"/>
              <c:layout>
                <c:manualLayout>
                  <c:x val="8.6720260242721166E-3"/>
                  <c:y val="-8.4654514205532481E-17"/>
                </c:manualLayout>
              </c:layout>
              <c:showVal val="1"/>
            </c:dLbl>
            <c:dLbl>
              <c:idx val="10"/>
              <c:layout>
                <c:manualLayout>
                  <c:x val="1.0117363694984133E-2"/>
                  <c:y val="-6.926358447957601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12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14</c:v>
                </c:pt>
                <c:pt idx="6">
                  <c:v>43</c:v>
                </c:pt>
                <c:pt idx="7">
                  <c:v>239</c:v>
                </c:pt>
                <c:pt idx="8">
                  <c:v>13</c:v>
                </c:pt>
                <c:pt idx="9">
                  <c:v>7</c:v>
                </c:pt>
                <c:pt idx="10">
                  <c:v>20</c:v>
                </c:pt>
                <c:pt idx="11">
                  <c:v>1</c:v>
                </c:pt>
              </c:numCache>
            </c:numRef>
          </c:val>
        </c:ser>
        <c:shape val="box"/>
        <c:axId val="124465920"/>
        <c:axId val="124467456"/>
        <c:axId val="0"/>
      </c:bar3DChart>
      <c:catAx>
        <c:axId val="124465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4467456"/>
        <c:crosses val="autoZero"/>
        <c:auto val="1"/>
        <c:lblAlgn val="ctr"/>
        <c:lblOffset val="100"/>
      </c:catAx>
      <c:valAx>
        <c:axId val="124467456"/>
        <c:scaling>
          <c:orientation val="minMax"/>
        </c:scaling>
        <c:axPos val="l"/>
        <c:majorGridlines/>
        <c:numFmt formatCode="General" sourceLinked="1"/>
        <c:tickLblPos val="nextTo"/>
        <c:crossAx val="12446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22508227995173"/>
          <c:y val="0.18661220076581644"/>
          <c:w val="0.16253881614146345"/>
          <c:h val="0.54356024537749859"/>
        </c:manualLayout>
      </c:layout>
      <c:txPr>
        <a:bodyPr/>
        <a:lstStyle/>
        <a:p>
          <a:pPr>
            <a:defRPr sz="1100" baseline="0"/>
          </a:pPr>
          <a:endParaRPr lang="ru-RU"/>
        </a:p>
      </c:txPr>
    </c:legend>
    <c:plotVisOnly val="1"/>
  </c:chart>
  <c:spPr>
    <a:noFill/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4BACC6">
            <a:lumMod val="20000"/>
            <a:lumOff val="80000"/>
          </a:srgbClr>
        </a:solidFill>
      </c:spPr>
    </c:floor>
    <c:sideWall>
      <c:spPr>
        <a:gradFill>
          <a:gsLst>
            <a:gs pos="0">
              <a:srgbClr val="4BACC6">
                <a:lumMod val="20000"/>
                <a:lumOff val="80000"/>
                <a:alpha val="25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2700000" scaled="1"/>
        </a:gradFill>
      </c:spPr>
    </c:sideWall>
    <c:backWall>
      <c:spPr>
        <a:gradFill>
          <a:gsLst>
            <a:gs pos="0">
              <a:srgbClr val="4BACC6">
                <a:lumMod val="20000"/>
                <a:lumOff val="80000"/>
                <a:alpha val="25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2700000" scaled="1"/>
        </a:gradFill>
      </c:spPr>
    </c:backWall>
    <c:plotArea>
      <c:layout>
        <c:manualLayout>
          <c:layoutTarget val="inner"/>
          <c:xMode val="edge"/>
          <c:yMode val="edge"/>
          <c:x val="5.2317749794732013E-2"/>
          <c:y val="2.9689697398299592E-2"/>
          <c:w val="0.75204854926362863"/>
          <c:h val="0.767737864081395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материалов, направ-ленных в органы прокуратуры </c:v>
                </c:pt>
              </c:strCache>
            </c:strRef>
          </c:tx>
          <c:spPr>
            <a:solidFill>
              <a:srgbClr val="78B832"/>
            </a:solidFill>
          </c:spPr>
          <c:dLbls>
            <c:dLbl>
              <c:idx val="0"/>
              <c:layout>
                <c:manualLayout>
                  <c:x val="-6.9081653056924141E-3"/>
                  <c:y val="-6.4650221863848121E-3"/>
                </c:manualLayout>
              </c:layout>
              <c:showVal val="1"/>
            </c:dLbl>
            <c:dLbl>
              <c:idx val="1"/>
              <c:layout>
                <c:manualLayout>
                  <c:x val="-8.2361015785861365E-3"/>
                  <c:y val="0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-4.1627981128302734E-3"/>
                  <c:y val="-6.0022667798120934E-3"/>
                </c:manualLayout>
              </c:layout>
              <c:showVal val="1"/>
            </c:dLbl>
            <c:dLbl>
              <c:idx val="5"/>
              <c:layout>
                <c:manualLayout>
                  <c:x val="-1.3875993709434227E-3"/>
                  <c:y val="-3.4753300674665831E-3"/>
                </c:manualLayout>
              </c:layout>
              <c:showVal val="1"/>
            </c:dLbl>
            <c:dLbl>
              <c:idx val="6"/>
              <c:layout>
                <c:manualLayout>
                  <c:x val="1.3576597365960845E-3"/>
                  <c:y val="-3.5239114642767843E-3"/>
                </c:manualLayout>
              </c:layout>
              <c:showVal val="1"/>
            </c:dLbl>
            <c:dLbl>
              <c:idx val="7"/>
              <c:layout>
                <c:manualLayout>
                  <c:x val="-4.1180507892930734E-3"/>
                  <c:y val="2.721086280032712E-3"/>
                </c:manualLayout>
              </c:layout>
              <c:showVal val="1"/>
            </c:dLbl>
            <c:dLbl>
              <c:idx val="8"/>
              <c:layout>
                <c:manualLayout>
                  <c:x val="-5.5354817092612913E-3"/>
                  <c:y val="-5.0308148631615186E-3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1.292705204035713E-2"/>
                </c:manualLayout>
              </c:layout>
              <c:showVal val="1"/>
            </c:dLbl>
            <c:dLbl>
              <c:idx val="11"/>
              <c:layout>
                <c:manualLayout>
                  <c:x val="-2.7901145163992821E-3"/>
                  <c:y val="-1.8712638749613648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1194</c:v>
                </c:pt>
                <c:pt idx="1">
                  <c:v>28</c:v>
                </c:pt>
                <c:pt idx="2">
                  <c:v>3</c:v>
                </c:pt>
                <c:pt idx="3">
                  <c:v>79</c:v>
                </c:pt>
                <c:pt idx="4">
                  <c:v>17</c:v>
                </c:pt>
                <c:pt idx="5">
                  <c:v>780</c:v>
                </c:pt>
                <c:pt idx="6">
                  <c:v>17</c:v>
                </c:pt>
                <c:pt idx="7">
                  <c:v>58</c:v>
                </c:pt>
                <c:pt idx="8">
                  <c:v>25</c:v>
                </c:pt>
                <c:pt idx="9">
                  <c:v>6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принятые меры прокурорского реагирования</c:v>
                </c:pt>
              </c:strCache>
            </c:strRef>
          </c:tx>
          <c:spPr>
            <a:solidFill>
              <a:srgbClr val="E20000"/>
            </a:solidFill>
          </c:spPr>
          <c:dLbls>
            <c:dLbl>
              <c:idx val="0"/>
              <c:layout>
                <c:manualLayout>
                  <c:x val="2.3507640793068208E-2"/>
                  <c:y val="-1.2271129476995659E-18"/>
                </c:manualLayout>
              </c:layout>
              <c:showVal val="1"/>
            </c:dLbl>
            <c:dLbl>
              <c:idx val="1"/>
              <c:layout>
                <c:manualLayout>
                  <c:x val="7.5602747710029564E-3"/>
                  <c:y val="-8.6611809428721286E-3"/>
                </c:manualLayout>
              </c:layout>
              <c:showVal val="1"/>
            </c:dLbl>
            <c:dLbl>
              <c:idx val="4"/>
              <c:layout>
                <c:manualLayout>
                  <c:x val="4.1180507892930734E-3"/>
                  <c:y val="8.1965491948735447E-17"/>
                </c:manualLayout>
              </c:layout>
              <c:showVal val="1"/>
            </c:dLbl>
            <c:dLbl>
              <c:idx val="5"/>
              <c:layout>
                <c:manualLayout>
                  <c:x val="8.2361015785861365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1194</c:v>
                </c:pt>
                <c:pt idx="1">
                  <c:v>23</c:v>
                </c:pt>
                <c:pt idx="2">
                  <c:v>3</c:v>
                </c:pt>
                <c:pt idx="3">
                  <c:v>65</c:v>
                </c:pt>
                <c:pt idx="4">
                  <c:v>2</c:v>
                </c:pt>
                <c:pt idx="5">
                  <c:v>760</c:v>
                </c:pt>
                <c:pt idx="6">
                  <c:v>10</c:v>
                </c:pt>
                <c:pt idx="7">
                  <c:v>58</c:v>
                </c:pt>
                <c:pt idx="8">
                  <c:v>16</c:v>
                </c:pt>
                <c:pt idx="9">
                  <c:v>5</c:v>
                </c:pt>
                <c:pt idx="10">
                  <c:v>4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привлечено должностных лиц к административной ответственности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1"/>
              <c:layout>
                <c:manualLayout>
                  <c:x val="1.4692275495667654E-2"/>
                  <c:y val="1.2851367692471157E-2"/>
                </c:manualLayout>
              </c:layout>
              <c:showVal val="1"/>
            </c:dLbl>
            <c:dLbl>
              <c:idx val="4"/>
              <c:layout>
                <c:manualLayout>
                  <c:x val="6.8634179821551134E-3"/>
                  <c:y val="8.1965491948733832E-17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12</c:v>
                </c:pt>
                <c:pt idx="4">
                  <c:v>0</c:v>
                </c:pt>
                <c:pt idx="5">
                  <c:v>12</c:v>
                </c:pt>
                <c:pt idx="6">
                  <c:v>3</c:v>
                </c:pt>
                <c:pt idx="7">
                  <c:v>205</c:v>
                </c:pt>
                <c:pt idx="8">
                  <c:v>2</c:v>
                </c:pt>
                <c:pt idx="9">
                  <c:v>2</c:v>
                </c:pt>
                <c:pt idx="10">
                  <c:v>51</c:v>
                </c:pt>
                <c:pt idx="11">
                  <c:v>0</c:v>
                </c:pt>
              </c:numCache>
            </c:numRef>
          </c:val>
        </c:ser>
        <c:shape val="cylinder"/>
        <c:axId val="122930688"/>
        <c:axId val="122932224"/>
        <c:axId val="0"/>
      </c:bar3DChart>
      <c:catAx>
        <c:axId val="122930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22932224"/>
        <c:crosses val="autoZero"/>
        <c:auto val="1"/>
        <c:lblAlgn val="ctr"/>
        <c:lblOffset val="100"/>
      </c:catAx>
      <c:valAx>
        <c:axId val="122932224"/>
        <c:scaling>
          <c:orientation val="minMax"/>
        </c:scaling>
        <c:axPos val="l"/>
        <c:majorGridlines/>
        <c:numFmt formatCode="General" sourceLinked="1"/>
        <c:tickLblPos val="nextTo"/>
        <c:crossAx val="122930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21391379616559"/>
          <c:y val="5.7093477359619109E-2"/>
          <c:w val="0.16575705449503644"/>
          <c:h val="0.7881610331661576"/>
        </c:manualLayout>
      </c:layout>
      <c:spPr>
        <a:ln>
          <a:miter lim="800000"/>
        </a:ln>
      </c:spPr>
      <c:txPr>
        <a:bodyPr/>
        <a:lstStyle/>
        <a:p>
          <a:pPr>
            <a:defRPr sz="110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4BACC6">
            <a:lumMod val="20000"/>
            <a:lumOff val="80000"/>
          </a:srgbClr>
        </a:solidFill>
      </c:spPr>
    </c:floor>
    <c:sideWall>
      <c:spPr>
        <a:solidFill>
          <a:srgbClr val="4BACC6">
            <a:lumMod val="20000"/>
            <a:lumOff val="80000"/>
          </a:srgbClr>
        </a:solidFill>
      </c:spPr>
    </c:sideWall>
    <c:backWall>
      <c:spPr>
        <a:solidFill>
          <a:srgbClr val="4BACC6">
            <a:lumMod val="20000"/>
            <a:lumOff val="80000"/>
          </a:srgbClr>
        </a:solidFill>
      </c:spPr>
    </c:backWall>
    <c:plotArea>
      <c:layout>
        <c:manualLayout>
          <c:layoutTarget val="inner"/>
          <c:xMode val="edge"/>
          <c:yMode val="edge"/>
          <c:x val="6.834678094888201E-2"/>
          <c:y val="2.4819109105192277E-2"/>
          <c:w val="0.76370602953972444"/>
          <c:h val="0.750690832743240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материалов, направ-ленных в федеральную инспекцию труда </c:v>
                </c:pt>
              </c:strCache>
            </c:strRef>
          </c:tx>
          <c:dLbls>
            <c:dLbl>
              <c:idx val="0"/>
              <c:layout>
                <c:manualLayout>
                  <c:x val="-6.9081653056924201E-3"/>
                  <c:y val="-6.4650221863848199E-3"/>
                </c:manualLayout>
              </c:layout>
              <c:showVal val="1"/>
            </c:dLbl>
            <c:dLbl>
              <c:idx val="4"/>
              <c:layout>
                <c:manualLayout>
                  <c:x val="1.0903018428686061E-2"/>
                  <c:y val="3.2289703552299079E-4"/>
                </c:manualLayout>
              </c:layout>
              <c:showVal val="1"/>
            </c:dLbl>
            <c:dLbl>
              <c:idx val="5"/>
              <c:layout>
                <c:manualLayout>
                  <c:x val="-1.3875993709434227E-3"/>
                  <c:y val="-3.4753300674665866E-3"/>
                </c:manualLayout>
              </c:layout>
              <c:showVal val="1"/>
            </c:dLbl>
            <c:dLbl>
              <c:idx val="6"/>
              <c:layout>
                <c:manualLayout>
                  <c:x val="1.3576597365960853E-3"/>
                  <c:y val="-3.5239114642767874E-3"/>
                </c:manualLayout>
              </c:layout>
              <c:showVal val="1"/>
            </c:dLbl>
            <c:dLbl>
              <c:idx val="7"/>
              <c:layout>
                <c:manualLayout>
                  <c:x val="-2.5210197677635399E-2"/>
                  <c:y val="7.3386676595053177E-3"/>
                </c:manualLayout>
              </c:layout>
              <c:showVal val="1"/>
            </c:dLbl>
            <c:dLbl>
              <c:idx val="8"/>
              <c:layout>
                <c:manualLayout>
                  <c:x val="-5.5354817092612913E-3"/>
                  <c:y val="-5.0308148631615186E-3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1.0691779728426481E-2"/>
                </c:manualLayout>
              </c:layout>
              <c:showVal val="1"/>
            </c:dLbl>
            <c:dLbl>
              <c:idx val="11"/>
              <c:layout>
                <c:manualLayout>
                  <c:x val="-2.7901145163992855E-3"/>
                  <c:y val="-1.871263874961366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15</c:v>
                </c:pt>
                <c:pt idx="1">
                  <c:v>7</c:v>
                </c:pt>
                <c:pt idx="2">
                  <c:v>3</c:v>
                </c:pt>
                <c:pt idx="3">
                  <c:v>29</c:v>
                </c:pt>
                <c:pt idx="4">
                  <c:v>11</c:v>
                </c:pt>
                <c:pt idx="5">
                  <c:v>22</c:v>
                </c:pt>
                <c:pt idx="6">
                  <c:v>11</c:v>
                </c:pt>
                <c:pt idx="7">
                  <c:v>173</c:v>
                </c:pt>
                <c:pt idx="8">
                  <c:v>3</c:v>
                </c:pt>
                <c:pt idx="9">
                  <c:v>4</c:v>
                </c:pt>
                <c:pt idx="10">
                  <c:v>16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материалов, направ-ленных в федеральную инспекцию труда по привлечению к административной ответственности</c:v>
                </c:pt>
              </c:strCache>
            </c:strRef>
          </c:tx>
          <c:dLbls>
            <c:dLbl>
              <c:idx val="0"/>
              <c:layout>
                <c:manualLayout>
                  <c:x val="7.5327853333529505E-3"/>
                  <c:y val="-6.3251295904502734E-3"/>
                </c:manualLayout>
              </c:layout>
              <c:showVal val="1"/>
            </c:dLbl>
            <c:dLbl>
              <c:idx val="3"/>
              <c:layout>
                <c:manualLayout>
                  <c:x val="7.5329039617617931E-3"/>
                  <c:y val="-2.1083765301501186E-2"/>
                </c:manualLayout>
              </c:layout>
              <c:showVal val="1"/>
            </c:dLbl>
            <c:dLbl>
              <c:idx val="4"/>
              <c:layout>
                <c:manualLayout>
                  <c:x val="8.6378089617594207E-3"/>
                  <c:y val="-1.2650259180900699E-2"/>
                </c:manualLayout>
              </c:layout>
              <c:showVal val="1"/>
            </c:dLbl>
            <c:dLbl>
              <c:idx val="5"/>
              <c:layout>
                <c:manualLayout>
                  <c:x val="8.2361015785861365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1.0546065546466522E-2"/>
                  <c:y val="-2.108376530150041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</c:v>
                </c:pt>
                <c:pt idx="1">
                  <c:v>4</c:v>
                </c:pt>
                <c:pt idx="2">
                  <c:v>3</c:v>
                </c:pt>
                <c:pt idx="3">
                  <c:v>11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173</c:v>
                </c:pt>
                <c:pt idx="8">
                  <c:v>0</c:v>
                </c:pt>
                <c:pt idx="9">
                  <c:v>1</c:v>
                </c:pt>
                <c:pt idx="10">
                  <c:v>10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привлечено к административной ответственности</c:v>
                </c:pt>
              </c:strCache>
            </c:strRef>
          </c:tx>
          <c:dLbls>
            <c:dLbl>
              <c:idx val="0"/>
              <c:layout>
                <c:manualLayout>
                  <c:x val="1.0546065546466522E-2"/>
                  <c:y val="-2.1083765301501954E-3"/>
                </c:manualLayout>
              </c:layout>
              <c:showVal val="1"/>
            </c:dLbl>
            <c:dLbl>
              <c:idx val="3"/>
              <c:layout>
                <c:manualLayout>
                  <c:x val="1.355922713117122E-2"/>
                  <c:y val="-7.7306246390482794E-17"/>
                </c:manualLayout>
              </c:layout>
              <c:showVal val="1"/>
            </c:dLbl>
            <c:dLbl>
              <c:idx val="4"/>
              <c:layout>
                <c:manualLayout>
                  <c:x val="1.2052646338818866E-2"/>
                  <c:y val="8.4335061206004727E-3"/>
                </c:manualLayout>
              </c:layout>
              <c:showVal val="1"/>
            </c:dLbl>
            <c:dLbl>
              <c:idx val="5"/>
              <c:layout>
                <c:manualLayout>
                  <c:x val="8.2361015785861365E-3"/>
                  <c:y val="8.1965491948733832E-17"/>
                </c:manualLayout>
              </c:layout>
              <c:showVal val="1"/>
            </c:dLbl>
            <c:dLbl>
              <c:idx val="7"/>
              <c:layout>
                <c:manualLayout>
                  <c:x val="2.2598711885285391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9.0394847541141587E-3"/>
                  <c:y val="-6.325129590450352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138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shape val="box"/>
        <c:axId val="125488128"/>
        <c:axId val="124732160"/>
        <c:axId val="0"/>
      </c:bar3DChart>
      <c:catAx>
        <c:axId val="125488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24732160"/>
        <c:crosses val="autoZero"/>
        <c:auto val="1"/>
        <c:lblAlgn val="ctr"/>
        <c:lblOffset val="100"/>
      </c:catAx>
      <c:valAx>
        <c:axId val="124732160"/>
        <c:scaling>
          <c:orientation val="minMax"/>
        </c:scaling>
        <c:axPos val="l"/>
        <c:majorGridlines/>
        <c:numFmt formatCode="General" sourceLinked="1"/>
        <c:tickLblPos val="nextTo"/>
        <c:crossAx val="1254881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ayout>
        <c:manualLayout>
          <c:xMode val="edge"/>
          <c:yMode val="edge"/>
          <c:x val="0.83004262081473068"/>
          <c:y val="2.9507067677079439E-2"/>
          <c:w val="0.16995737918527026"/>
          <c:h val="0.95962175952339357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autoTitleDeleted val="1"/>
    <c:view3D>
      <c:rAngAx val="1"/>
    </c:view3D>
    <c:backWall>
      <c:spPr>
        <a:blipFill dpi="0" rotWithShape="1">
          <a:blip xmlns:r="http://schemas.openxmlformats.org/officeDocument/2006/relationships" r:embed="rId1">
            <a:alphaModFix amt="12000"/>
          </a:blip>
          <a:srcRect/>
          <a:stretch>
            <a:fillRect/>
          </a:stretch>
        </a:blipFill>
      </c:spPr>
    </c:backWall>
    <c:plotArea>
      <c:layout>
        <c:manualLayout>
          <c:layoutTarget val="inner"/>
          <c:xMode val="edge"/>
          <c:yMode val="edge"/>
          <c:x val="6.8346780948882038E-2"/>
          <c:y val="2.4819109105192277E-2"/>
          <c:w val="0.7883118411703075"/>
          <c:h val="0.748142300326759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Рассмотрено дел в судах</c:v>
                </c:pt>
              </c:strCache>
            </c:strRef>
          </c:tx>
          <c:dLbls>
            <c:dLbl>
              <c:idx val="0"/>
              <c:layout>
                <c:manualLayout>
                  <c:x val="-6.9081653056924236E-3"/>
                  <c:y val="-6.4650221863848242E-3"/>
                </c:manualLayout>
              </c:layout>
              <c:showVal val="1"/>
            </c:dLbl>
            <c:dLbl>
              <c:idx val="4"/>
              <c:layout>
                <c:manualLayout>
                  <c:x val="-4.1627981128302734E-3"/>
                  <c:y val="-6.0022667798120934E-3"/>
                </c:manualLayout>
              </c:layout>
              <c:showVal val="1"/>
            </c:dLbl>
            <c:dLbl>
              <c:idx val="5"/>
              <c:layout>
                <c:manualLayout>
                  <c:x val="-1.3875993709434227E-3"/>
                  <c:y val="-3.4753300674665883E-3"/>
                </c:manualLayout>
              </c:layout>
              <c:showVal val="1"/>
            </c:dLbl>
            <c:dLbl>
              <c:idx val="6"/>
              <c:layout>
                <c:manualLayout>
                  <c:x val="1.357659736596086E-3"/>
                  <c:y val="-3.5239114642767891E-3"/>
                </c:manualLayout>
              </c:layout>
              <c:showVal val="1"/>
            </c:dLbl>
            <c:dLbl>
              <c:idx val="7"/>
              <c:layout>
                <c:manualLayout>
                  <c:x val="-4.1180507892930734E-3"/>
                  <c:y val="2.721086280032719E-3"/>
                </c:manualLayout>
              </c:layout>
              <c:showVal val="1"/>
            </c:dLbl>
            <c:dLbl>
              <c:idx val="8"/>
              <c:layout>
                <c:manualLayout>
                  <c:x val="-5.5354817092612913E-3"/>
                  <c:y val="-5.0308148631615186E-3"/>
                </c:manualLayout>
              </c:layout>
              <c:showVal val="1"/>
            </c:dLbl>
            <c:dLbl>
              <c:idx val="9"/>
              <c:layout>
                <c:manualLayout>
                  <c:x val="-4.1180507892930734E-3"/>
                  <c:y val="-1.7397948703325474E-2"/>
                </c:manualLayout>
              </c:layout>
              <c:showVal val="1"/>
            </c:dLbl>
            <c:dLbl>
              <c:idx val="11"/>
              <c:layout>
                <c:manualLayout>
                  <c:x val="-2.7901145163992868E-3"/>
                  <c:y val="-1.871263874961368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153</c:v>
                </c:pt>
                <c:pt idx="1">
                  <c:v>42</c:v>
                </c:pt>
                <c:pt idx="2">
                  <c:v>101</c:v>
                </c:pt>
                <c:pt idx="3">
                  <c:v>474</c:v>
                </c:pt>
                <c:pt idx="4">
                  <c:v>608</c:v>
                </c:pt>
                <c:pt idx="5">
                  <c:v>552</c:v>
                </c:pt>
                <c:pt idx="6">
                  <c:v>534</c:v>
                </c:pt>
                <c:pt idx="7">
                  <c:v>132</c:v>
                </c:pt>
                <c:pt idx="8">
                  <c:v>275</c:v>
                </c:pt>
                <c:pt idx="9">
                  <c:v>38</c:v>
                </c:pt>
                <c:pt idx="10">
                  <c:v>25</c:v>
                </c:pt>
                <c:pt idx="11">
                  <c:v>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исков удовлетворенных полностью или частично</c:v>
                </c:pt>
              </c:strCache>
            </c:strRef>
          </c:tx>
          <c:spPr>
            <a:solidFill>
              <a:srgbClr val="00D25F"/>
            </a:solidFill>
          </c:spPr>
          <c:dLbls>
            <c:dLbl>
              <c:idx val="2"/>
              <c:layout>
                <c:manualLayout>
                  <c:x val="1.372683596431035E-2"/>
                  <c:y val="-4.4708966629684963E-3"/>
                </c:manualLayout>
              </c:layout>
              <c:showVal val="1"/>
            </c:dLbl>
            <c:dLbl>
              <c:idx val="4"/>
              <c:layout>
                <c:manualLayout>
                  <c:x val="4.1180507892930734E-3"/>
                  <c:y val="8.1965491948735878E-17"/>
                </c:manualLayout>
              </c:layout>
              <c:showVal val="1"/>
            </c:dLbl>
            <c:dLbl>
              <c:idx val="5"/>
              <c:layout>
                <c:manualLayout>
                  <c:x val="8.2361015785861365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2.9760677287400984E-2"/>
                  <c:y val="-2.213816305541495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144</c:v>
                </c:pt>
                <c:pt idx="1">
                  <c:v>36</c:v>
                </c:pt>
                <c:pt idx="2">
                  <c:v>96</c:v>
                </c:pt>
                <c:pt idx="3">
                  <c:v>447</c:v>
                </c:pt>
                <c:pt idx="4">
                  <c:v>590</c:v>
                </c:pt>
                <c:pt idx="5">
                  <c:v>606</c:v>
                </c:pt>
                <c:pt idx="6">
                  <c:v>524</c:v>
                </c:pt>
                <c:pt idx="7">
                  <c:v>119</c:v>
                </c:pt>
                <c:pt idx="8">
                  <c:v>263</c:v>
                </c:pt>
                <c:pt idx="9">
                  <c:v>37</c:v>
                </c:pt>
                <c:pt idx="10">
                  <c:v>21</c:v>
                </c:pt>
                <c:pt idx="11">
                  <c:v>74</c:v>
                </c:pt>
              </c:numCache>
            </c:numRef>
          </c:val>
        </c:ser>
        <c:shape val="cylinder"/>
        <c:axId val="124833792"/>
        <c:axId val="124835328"/>
        <c:axId val="0"/>
      </c:bar3DChart>
      <c:catAx>
        <c:axId val="124833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24835328"/>
        <c:crosses val="autoZero"/>
        <c:auto val="1"/>
        <c:lblAlgn val="ctr"/>
        <c:lblOffset val="100"/>
      </c:catAx>
      <c:valAx>
        <c:axId val="124835328"/>
        <c:scaling>
          <c:orientation val="minMax"/>
        </c:scaling>
        <c:axPos val="l"/>
        <c:majorGridlines/>
        <c:numFmt formatCode="General" sourceLinked="1"/>
        <c:tickLblPos val="nextTo"/>
        <c:crossAx val="12483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25188915168482"/>
          <c:y val="0.15742320314000452"/>
          <c:w val="0.13774815038991794"/>
          <c:h val="0.40965415852009329"/>
        </c:manualLayout>
      </c:layout>
    </c:legend>
    <c:plotVisOnly val="1"/>
  </c:chart>
  <c:spPr>
    <a:ln>
      <a:noFill/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>
        <c:manualLayout>
          <c:layoutTarget val="inner"/>
          <c:xMode val="edge"/>
          <c:yMode val="edge"/>
          <c:x val="5.5549694929177114E-2"/>
          <c:y val="2.4819109105192277E-2"/>
          <c:w val="0.86125951826372238"/>
          <c:h val="0.842344214334090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4"/>
            <c:spPr>
              <a:solidFill>
                <a:schemeClr val="bg2">
                  <a:lumMod val="75000"/>
                </a:schemeClr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79443"/>
              </a:solidFill>
            </c:spPr>
          </c:dPt>
          <c:dPt>
            <c:idx val="8"/>
            <c:explosion val="2"/>
            <c:spPr>
              <a:solidFill>
                <a:srgbClr val="E2EC86"/>
              </a:solidFill>
            </c:spPr>
          </c:dPt>
          <c:dPt>
            <c:idx val="9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0"/>
            <c:spPr>
              <a:solidFill>
                <a:srgbClr val="2FC9FF"/>
              </a:solidFill>
            </c:spPr>
          </c:dPt>
          <c:dLbls>
            <c:dLbl>
              <c:idx val="0"/>
              <c:layout>
                <c:manualLayout>
                  <c:x val="0.21793531561627291"/>
                  <c:y val="3.7394104804954746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11423754640289012"/>
                  <c:y val="-2.2133417572077055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8.2855975772807164E-2"/>
                  <c:y val="8.402346191788616E-3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2.4277355198081441E-2"/>
                  <c:y val="1.4638266430905258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3.7685348179704245E-2"/>
                  <c:y val="-8.8447334499647291E-3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0.11649747250305532"/>
                  <c:y val="-1.0641722539530421E-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7.176106390477692E-2"/>
                  <c:y val="-3.794457911637665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1.3542556574173759E-3"/>
                  <c:y val="1.6095935792944025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 smtClean="0"/>
                      <a:t>овосибирская </a:t>
                    </a:r>
                    <a:r>
                      <a:rPr lang="ru-RU" dirty="0"/>
                      <a:t>область; </a:t>
                    </a:r>
                    <a:r>
                      <a:rPr lang="ru-RU" dirty="0" smtClean="0"/>
                      <a:t>1083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1.3577732518669401E-3"/>
                  <c:y val="-1.7689331122166942E-2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-0.18131737757107474"/>
                  <c:y val="5.9541075088042426E-2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-0.26164597611759616"/>
                  <c:y val="1.1155888970837243E-2"/>
                </c:manualLayout>
              </c:layout>
              <c:showVal val="1"/>
              <c:showCatName val="1"/>
            </c:dLbl>
            <c:dLbl>
              <c:idx val="11"/>
              <c:layout>
                <c:manualLayout>
                  <c:x val="9.4754198767186826E-2"/>
                  <c:y val="0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3915</c:v>
                </c:pt>
                <c:pt idx="1">
                  <c:v>87</c:v>
                </c:pt>
                <c:pt idx="2">
                  <c:v>191</c:v>
                </c:pt>
                <c:pt idx="3">
                  <c:v>985</c:v>
                </c:pt>
                <c:pt idx="4">
                  <c:v>544</c:v>
                </c:pt>
                <c:pt idx="5">
                  <c:v>2507</c:v>
                </c:pt>
                <c:pt idx="6">
                  <c:v>3804</c:v>
                </c:pt>
                <c:pt idx="7">
                  <c:v>1083</c:v>
                </c:pt>
                <c:pt idx="8">
                  <c:v>1986</c:v>
                </c:pt>
                <c:pt idx="9">
                  <c:v>636</c:v>
                </c:pt>
                <c:pt idx="10">
                  <c:v>1588</c:v>
                </c:pt>
                <c:pt idx="11">
                  <c:v>38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autoTitleDeleted val="1"/>
    <c:view3D>
      <c:rAngAx val="1"/>
    </c:view3D>
    <c:sideWall>
      <c:spPr>
        <a:solidFill>
          <a:srgbClr val="00D25F">
            <a:alpha val="8000"/>
          </a:srgbClr>
        </a:solidFill>
      </c:spPr>
    </c:sideWall>
    <c:backWall>
      <c:spPr>
        <a:solidFill>
          <a:srgbClr val="00D25F">
            <a:alpha val="8000"/>
          </a:srgbClr>
        </a:solidFill>
      </c:spPr>
    </c:backWall>
    <c:plotArea>
      <c:layout>
        <c:manualLayout>
          <c:layoutTarget val="inner"/>
          <c:xMode val="edge"/>
          <c:yMode val="edge"/>
          <c:x val="6.8346780948882066E-2"/>
          <c:y val="2.4819109105192277E-2"/>
          <c:w val="0.7883118411703075"/>
          <c:h val="0.728077913717300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Принято на личном приеме, включая устные обращения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6.9081653056924279E-3"/>
                  <c:y val="-6.4650221863848294E-3"/>
                </c:manualLayout>
              </c:layout>
              <c:showVal val="1"/>
            </c:dLbl>
            <c:dLbl>
              <c:idx val="2"/>
              <c:layout>
                <c:manualLayout>
                  <c:x val="1.4692275495667376E-3"/>
                  <c:y val="-1.6865416301885653E-2"/>
                </c:manualLayout>
              </c:layout>
              <c:showVal val="1"/>
            </c:dLbl>
            <c:dLbl>
              <c:idx val="4"/>
              <c:layout>
                <c:manualLayout>
                  <c:x val="-4.1627981128302734E-3"/>
                  <c:y val="7.0407821464070833E-4"/>
                </c:manualLayout>
              </c:layout>
              <c:showVal val="1"/>
            </c:dLbl>
            <c:dLbl>
              <c:idx val="5"/>
              <c:layout>
                <c:manualLayout>
                  <c:x val="-1.3875993709434227E-3"/>
                  <c:y val="-3.4753300674665896E-3"/>
                </c:manualLayout>
              </c:layout>
              <c:showVal val="1"/>
            </c:dLbl>
            <c:dLbl>
              <c:idx val="6"/>
              <c:layout>
                <c:manualLayout>
                  <c:x val="1.3576597365960864E-3"/>
                  <c:y val="-3.52391146427679E-3"/>
                </c:manualLayout>
              </c:layout>
              <c:showVal val="1"/>
            </c:dLbl>
            <c:dLbl>
              <c:idx val="7"/>
              <c:layout>
                <c:manualLayout>
                  <c:x val="-4.1180507892930734E-3"/>
                  <c:y val="2.7210862800327207E-3"/>
                </c:manualLayout>
              </c:layout>
              <c:showVal val="1"/>
            </c:dLbl>
            <c:dLbl>
              <c:idx val="8"/>
              <c:layout>
                <c:manualLayout>
                  <c:x val="-5.5354817092612913E-3"/>
                  <c:y val="-5.0308148631615186E-3"/>
                </c:manualLayout>
              </c:layout>
              <c:showVal val="1"/>
            </c:dLbl>
            <c:dLbl>
              <c:idx val="9"/>
              <c:layout>
                <c:manualLayout>
                  <c:x val="5.4907343857241511E-3"/>
                  <c:y val="-1.0691603708872817E-2"/>
                </c:manualLayout>
              </c:layout>
              <c:showVal val="1"/>
            </c:dLbl>
            <c:dLbl>
              <c:idx val="11"/>
              <c:layout>
                <c:manualLayout>
                  <c:x val="-2.7901145163992886E-3"/>
                  <c:y val="-1.871263874961368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12640</c:v>
                </c:pt>
                <c:pt idx="1">
                  <c:v>981</c:v>
                </c:pt>
                <c:pt idx="2">
                  <c:v>2465</c:v>
                </c:pt>
                <c:pt idx="3">
                  <c:v>7711</c:v>
                </c:pt>
                <c:pt idx="4">
                  <c:v>8913</c:v>
                </c:pt>
                <c:pt idx="5">
                  <c:v>17824</c:v>
                </c:pt>
                <c:pt idx="6">
                  <c:v>17500</c:v>
                </c:pt>
                <c:pt idx="7">
                  <c:v>6982</c:v>
                </c:pt>
                <c:pt idx="8">
                  <c:v>8347</c:v>
                </c:pt>
                <c:pt idx="9">
                  <c:v>6462</c:v>
                </c:pt>
                <c:pt idx="10">
                  <c:v>4310</c:v>
                </c:pt>
                <c:pt idx="11">
                  <c:v>478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признаны обоснованными и рассмотрены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647220315717227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5099519560741246E-2"/>
                  <c:y val="8.1965491948734202E-17"/>
                </c:manualLayout>
              </c:layout>
              <c:showVal val="1"/>
            </c:dLbl>
            <c:dLbl>
              <c:idx val="2"/>
              <c:layout>
                <c:manualLayout>
                  <c:x val="2.263871416906855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5099519560741246E-2"/>
                  <c:y val="-4.4708966629684963E-3"/>
                </c:manualLayout>
              </c:layout>
              <c:showVal val="1"/>
            </c:dLbl>
            <c:dLbl>
              <c:idx val="4"/>
              <c:layout>
                <c:manualLayout>
                  <c:x val="2.1459167389904575E-2"/>
                  <c:y val="-2.1081770377357084E-3"/>
                </c:manualLayout>
              </c:layout>
              <c:showVal val="1"/>
            </c:dLbl>
            <c:dLbl>
              <c:idx val="5"/>
              <c:layout>
                <c:manualLayout>
                  <c:x val="1.2354152367879203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3.9979879680675595E-2"/>
                  <c:y val="-4.2163540754714098E-3"/>
                </c:manualLayout>
              </c:layout>
              <c:showVal val="1"/>
            </c:dLbl>
            <c:dLbl>
              <c:idx val="7"/>
              <c:layout>
                <c:manualLayout>
                  <c:x val="1.5292576421234711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2.6949913685773694E-2"/>
                  <c:y val="-2.1081770377357084E-3"/>
                </c:manualLayout>
              </c:layout>
              <c:showVal val="1"/>
            </c:dLbl>
            <c:dLbl>
              <c:idx val="9"/>
              <c:layout>
                <c:manualLayout>
                  <c:x val="1.5099519560741246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9.6087851750170598E-3"/>
                  <c:y val="8.1965491948734202E-17"/>
                </c:manualLayout>
              </c:layout>
              <c:showVal val="1"/>
            </c:dLbl>
            <c:dLbl>
              <c:idx val="11"/>
              <c:layout>
                <c:manualLayout>
                  <c:x val="1.7844886753603302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Алтайский край 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Забайкальский край</c:v>
                </c:pt>
                <c:pt idx="4">
                  <c:v>Иркутская область </c:v>
                </c:pt>
                <c:pt idx="5">
                  <c:v>Красноярский край</c:v>
                </c:pt>
                <c:pt idx="6">
                  <c:v>Кемеровская область</c:v>
                </c:pt>
                <c:pt idx="7">
                  <c:v>Новосибирская область</c:v>
                </c:pt>
                <c:pt idx="8">
                  <c:v>Омская область</c:v>
                </c:pt>
                <c:pt idx="9">
                  <c:v>Томская область</c:v>
                </c:pt>
                <c:pt idx="10">
                  <c:v>Республика Тыва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11964</c:v>
                </c:pt>
                <c:pt idx="1">
                  <c:v>869</c:v>
                </c:pt>
                <c:pt idx="2">
                  <c:v>2132</c:v>
                </c:pt>
                <c:pt idx="3">
                  <c:v>6982</c:v>
                </c:pt>
                <c:pt idx="4">
                  <c:v>8213</c:v>
                </c:pt>
                <c:pt idx="5">
                  <c:v>15031</c:v>
                </c:pt>
                <c:pt idx="6">
                  <c:v>16154</c:v>
                </c:pt>
                <c:pt idx="7">
                  <c:v>6468</c:v>
                </c:pt>
                <c:pt idx="8">
                  <c:v>7578</c:v>
                </c:pt>
                <c:pt idx="9">
                  <c:v>6010</c:v>
                </c:pt>
                <c:pt idx="10">
                  <c:v>3764</c:v>
                </c:pt>
                <c:pt idx="11">
                  <c:v>400</c:v>
                </c:pt>
              </c:numCache>
            </c:numRef>
          </c:val>
        </c:ser>
        <c:shape val="box"/>
        <c:axId val="133256320"/>
        <c:axId val="133257856"/>
        <c:axId val="0"/>
      </c:bar3DChart>
      <c:catAx>
        <c:axId val="133256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33257856"/>
        <c:crosses val="autoZero"/>
        <c:auto val="1"/>
        <c:lblAlgn val="ctr"/>
        <c:lblOffset val="100"/>
      </c:catAx>
      <c:valAx>
        <c:axId val="133257856"/>
        <c:scaling>
          <c:orientation val="minMax"/>
        </c:scaling>
        <c:axPos val="l"/>
        <c:majorGridlines/>
        <c:numFmt formatCode="General" sourceLinked="1"/>
        <c:tickLblPos val="nextTo"/>
        <c:crossAx val="13325632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5494412586562407"/>
          <c:y val="0.20455003505429512"/>
          <c:w val="0.14416592877508763"/>
          <c:h val="0.49924637228100432"/>
        </c:manualLayout>
      </c:layout>
      <c:txPr>
        <a:bodyPr/>
        <a:lstStyle/>
        <a:p>
          <a:pPr>
            <a:defRPr sz="1100" baseline="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7958166" cy="238602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 правозащитной работе профобъединений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Сибирского федерального округа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1573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секретарь ФНПР, 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представитель ФНПР в СФО 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А.Ю. Гуляко 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95536" y="692696"/>
          <a:ext cx="835292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88640"/>
            <a:ext cx="8229600" cy="4766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Экспертиза коллективных договоров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5212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Принято на личном приеме</a:t>
            </a:r>
            <a:br>
              <a:rPr lang="ru-RU" sz="18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404664"/>
          <a:ext cx="8643998" cy="602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158162" cy="50006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Экономическая эффективность от всех форм правозащитной работы, млн. руб.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401080" cy="579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183880" cy="612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Численность правовых инспекторов труда (человек) </a:t>
            </a:r>
            <a:endParaRPr lang="ru-RU" sz="1800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908720"/>
          <a:ext cx="8501122" cy="5717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1381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Численность правовых инспекторов труда и иных юристов (человек)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95536" y="620688"/>
          <a:ext cx="8496944" cy="5648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5212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Численность общественных (внештатных) правовых инспекторов труда </a:t>
            </a:r>
            <a:r>
              <a:rPr lang="ru-RU" sz="1800" b="1" dirty="0" smtClean="0"/>
              <a:t> (человек)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568952" cy="5648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5155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Проведено проверок работодателей</a:t>
            </a:r>
            <a:r>
              <a:rPr lang="ru-RU" sz="1800" dirty="0"/>
              <a:t/>
            </a:r>
            <a:br>
              <a:rPr lang="ru-RU" sz="1800" dirty="0"/>
            </a:b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786874" cy="593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Взаимодействие с органами прокуратуры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48680"/>
          <a:ext cx="8643998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Взаимодействие с федеральной инспекцией труда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48680"/>
          <a:ext cx="8429684" cy="6023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Рассмотрено дел в судах с участием правовых инспекторов труда, иных юристов, профсоюзного актива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692696"/>
          <a:ext cx="8534752" cy="573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Экспертиза проектов законов и иных нормативных актов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764704"/>
          <a:ext cx="8352928" cy="5951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077"/>
                <a:gridCol w="4992872"/>
                <a:gridCol w="2663979"/>
              </a:tblGrid>
              <a:tr h="639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территориального профобъединения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Проведена экспертиза проектов законов и иных нормативных актов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Алтайский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краевой союз организаций профсоюзов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Союз «Объединение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организаций профсоюзов Республики Алтай»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Союз «Объединение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организаций профсоюзов Республики Бурятия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9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Забайкальский краевой союз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организаций профсоюзов «Федерация профсоюзов Забайкалья»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Союз «Иркутское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областное объединение организаций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профсоюзов»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Красноярский краевой союз организаций профсоюзов «Федерация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профсоюзов Красноярского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края»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Кемеровский областной союз  организаций профсоюзов «Федерация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профсоюзных организаций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Кузбасса»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Новосибирский областной союз организаций профсоюзов «Федерация профсоюзов Новосибирской области»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Омский областной союз организаций профсоюзов «Федерации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омских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профсоюзов»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Федерация профсоюзных организаций Томской области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Союз организаций профсоюзов «Федерация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профсоюзов Республики Тыва»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Хакасское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республиканский союз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организаций профсоюзов «Федерация профсоюзов Республики Хакасия»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в СФО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1313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435</Words>
  <Application>Microsoft Office PowerPoint</Application>
  <PresentationFormat>Экран (4:3)</PresentationFormat>
  <Paragraphs>223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Аспект</vt:lpstr>
      <vt:lpstr>О правозащитной работе профобъединений Сибирского федерального округа </vt:lpstr>
      <vt:lpstr>Слайд 2</vt:lpstr>
      <vt:lpstr> Численность правовых инспекторов труда и иных юристов (человек)   </vt:lpstr>
      <vt:lpstr>Численность общественных (внештатных) правовых инспекторов труда  (человек)  </vt:lpstr>
      <vt:lpstr>Проведено проверок работодателей </vt:lpstr>
      <vt:lpstr>Взаимодействие с органами прокуратуры   </vt:lpstr>
      <vt:lpstr>Взаимодействие с федеральной инспекцией труда  </vt:lpstr>
      <vt:lpstr>Рассмотрено дел в судах с участием правовых инспекторов труда, иных юристов, профсоюзного актива  </vt:lpstr>
      <vt:lpstr>Экспертиза проектов законов и иных нормативных актов  </vt:lpstr>
      <vt:lpstr>Слайд 10</vt:lpstr>
      <vt:lpstr>Принято на личном приеме  </vt:lpstr>
      <vt:lpstr>Экономическая эффективность от всех форм правозащитной работы, млн. руб. 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правозащитной работе профобъединений СФО</dc:title>
  <dc:creator>Морокин</dc:creator>
  <cp:lastModifiedBy>ELENA-PC</cp:lastModifiedBy>
  <cp:revision>67</cp:revision>
  <dcterms:created xsi:type="dcterms:W3CDTF">2013-01-21T09:39:05Z</dcterms:created>
  <dcterms:modified xsi:type="dcterms:W3CDTF">2016-05-24T10:46:02Z</dcterms:modified>
</cp:coreProperties>
</file>